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12192000"/>
  <p:embeddedFontLs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embeddedFont>
    <p:embeddedFont>
      <p:font typeface="Montserrat Medium" panose="00000600000000000000" pitchFamily="2" charset="0"/>
      <p:regular r:id="rId25"/>
    </p:embeddedFont>
    <p:embeddedFont>
      <p:font typeface="Montserrat Regular" panose="000005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ise Paul" userId="50fe3e7bcabb40cd" providerId="LiveId" clId="{6CFA095F-4854-4E3A-927F-4A5B7ACA0AC3}"/>
    <pc:docChg chg="custSel modSld">
      <pc:chgData name="Praise Paul" userId="50fe3e7bcabb40cd" providerId="LiveId" clId="{6CFA095F-4854-4E3A-927F-4A5B7ACA0AC3}" dt="2023-04-16T04:52:22.347" v="3" actId="14100"/>
      <pc:docMkLst>
        <pc:docMk/>
      </pc:docMkLst>
      <pc:sldChg chg="addSp delSp modSp mod">
        <pc:chgData name="Praise Paul" userId="50fe3e7bcabb40cd" providerId="LiveId" clId="{6CFA095F-4854-4E3A-927F-4A5B7ACA0AC3}" dt="2023-04-16T04:52:22.347" v="3" actId="14100"/>
        <pc:sldMkLst>
          <pc:docMk/>
          <pc:sldMk cId="0" sldId="271"/>
        </pc:sldMkLst>
        <pc:picChg chg="del">
          <ac:chgData name="Praise Paul" userId="50fe3e7bcabb40cd" providerId="LiveId" clId="{6CFA095F-4854-4E3A-927F-4A5B7ACA0AC3}" dt="2023-04-16T04:52:15.961" v="0" actId="478"/>
          <ac:picMkLst>
            <pc:docMk/>
            <pc:sldMk cId="0" sldId="271"/>
            <ac:picMk id="6" creationId="{00000000-0000-0000-0000-000000000000}"/>
          </ac:picMkLst>
        </pc:picChg>
        <pc:picChg chg="add mod">
          <ac:chgData name="Praise Paul" userId="50fe3e7bcabb40cd" providerId="LiveId" clId="{6CFA095F-4854-4E3A-927F-4A5B7ACA0AC3}" dt="2023-04-16T04:52:22.347" v="3" actId="14100"/>
          <ac:picMkLst>
            <pc:docMk/>
            <pc:sldMk cId="0" sldId="271"/>
            <ac:picMk id="13" creationId="{6FAA5420-42C2-44DA-4C2E-A654D2ACFC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83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URL: https://player.vimeo.com/external/501534661.hd.mp4?s=d5506c08b24eb423c19d94cfcf8531064b574e25&amp;oauth2_token_id=57447761</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URL: https://player.vimeo.com/external/368789132.hd.mp4?s=33600fce2f968c7b3778ec3439df7d655a6f7585&amp;oauth2_token_id=57447761</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17415" t="41836" r="14904" b="1054"/>
          <a:stretch/>
        </p:blipFill>
        <p:spPr>
          <a:xfrm>
            <a:off x="0" y="0"/>
            <a:ext cx="12188952" cy="6856286"/>
          </a:xfrm>
          <a:prstGeom prst="rect">
            <a:avLst/>
          </a:prstGeom>
        </p:spPr>
      </p:pic>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345" y="3449069"/>
            <a:ext cx="961784" cy="47613"/>
          </a:xfrm>
          <a:prstGeom prst="rect">
            <a:avLst/>
          </a:prstGeom>
        </p:spPr>
      </p:pic>
      <p:sp>
        <p:nvSpPr>
          <p:cNvPr id="4" name="Object 3"/>
          <p:cNvSpPr/>
          <p:nvPr/>
        </p:nvSpPr>
        <p:spPr>
          <a:xfrm>
            <a:off x="123794" y="2450686"/>
            <a:ext cx="11941364" cy="917842"/>
          </a:xfrm>
          <a:prstGeom prst="rect">
            <a:avLst/>
          </a:prstGeom>
          <a:noFill/>
        </p:spPr>
        <p:txBody>
          <a:bodyPr wrap="square" lIns="0" tIns="0" rIns="0" bIns="0" rtlCol="0" anchor="t"/>
          <a:lstStyle/>
          <a:p>
            <a:pPr algn="ctr">
              <a:lnSpc>
                <a:spcPts val="7229"/>
              </a:lnSpc>
              <a:buNone/>
            </a:pPr>
            <a:r>
              <a:rPr lang="en-US" sz="5738" dirty="0">
                <a:solidFill>
                  <a:srgbClr val="FFFFFF"/>
                </a:solidFill>
                <a:latin typeface="Montserrat" pitchFamily="34" charset="0"/>
                <a:ea typeface="Montserrat" pitchFamily="34" charset="-122"/>
                <a:cs typeface="Montserrat" pitchFamily="34" charset="-120"/>
              </a:rPr>
              <a:t>AUTOMATED STREET LIGHTS</a:t>
            </a:r>
            <a:endParaRPr lang="en-US" dirty="0"/>
          </a:p>
        </p:txBody>
      </p:sp>
      <p:sp>
        <p:nvSpPr>
          <p:cNvPr id="5" name="Object 4"/>
          <p:cNvSpPr/>
          <p:nvPr/>
        </p:nvSpPr>
        <p:spPr>
          <a:xfrm>
            <a:off x="123794" y="3706283"/>
            <a:ext cx="11941364" cy="575920"/>
          </a:xfrm>
          <a:prstGeom prst="rect">
            <a:avLst/>
          </a:prstGeom>
          <a:noFill/>
        </p:spPr>
        <p:txBody>
          <a:bodyPr wrap="square" lIns="0" tIns="0" rIns="0" bIns="0" rtlCol="0" anchor="t"/>
          <a:lstStyle/>
          <a:p>
            <a:pPr algn="ctr">
              <a:lnSpc>
                <a:spcPts val="2268"/>
              </a:lnSpc>
              <a:spcBef>
                <a:spcPts val="2607"/>
              </a:spcBef>
              <a:buNone/>
            </a:pPr>
            <a:r>
              <a:rPr lang="en-US" sz="1620" dirty="0">
                <a:solidFill>
                  <a:srgbClr val="FFFFFF"/>
                </a:solidFill>
                <a:latin typeface="Montserrat" pitchFamily="34" charset="0"/>
                <a:ea typeface="Montserrat" pitchFamily="34" charset="-122"/>
                <a:cs typeface="Montserrat" pitchFamily="34" charset="-120"/>
              </a:rPr>
              <a:t>An Arduino powered street light system which can sense objects and provide lighting as required. This falls under the SMART CITY problem statement given in the EoT Hackathon  2023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6F6F7"/>
        </a:solidFill>
        <a:effectLst/>
      </p:bgPr>
    </p:bg>
    <p:spTree>
      <p:nvGrpSpPr>
        <p:cNvPr id="1" name=""/>
        <p:cNvGrpSpPr/>
        <p:nvPr/>
      </p:nvGrpSpPr>
      <p:grpSpPr>
        <a:xfrm>
          <a:off x="0" y="0"/>
          <a:ext cx="0" cy="0"/>
          <a:chOff x="0" y="0"/>
          <a:chExt cx="0" cy="0"/>
        </a:xfrm>
      </p:grpSpPr>
      <p:sp>
        <p:nvSpPr>
          <p:cNvPr id="2" name="Object 1"/>
          <p:cNvSpPr/>
          <p:nvPr/>
        </p:nvSpPr>
        <p:spPr>
          <a:xfrm>
            <a:off x="0" y="0"/>
            <a:ext cx="9561263" cy="2342564"/>
          </a:xfrm>
          <a:prstGeom prst="rect">
            <a:avLst/>
          </a:prstGeom>
          <a:solidFill>
            <a:srgbClr val="333333"/>
          </a:solidFill>
        </p:spPr>
      </p:sp>
      <p:sp>
        <p:nvSpPr>
          <p:cNvPr id="3" name="Object 2"/>
          <p:cNvSpPr/>
          <p:nvPr/>
        </p:nvSpPr>
        <p:spPr>
          <a:xfrm>
            <a:off x="1867877" y="366918"/>
            <a:ext cx="5825452" cy="1019714"/>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About </a:t>
            </a:r>
            <a:r>
              <a:rPr lang="en-US" sz="3188" b="1" dirty="0">
                <a:solidFill>
                  <a:srgbClr val="97AA0F"/>
                </a:solidFill>
                <a:latin typeface="Montserrat" pitchFamily="34" charset="0"/>
                <a:ea typeface="Montserrat" pitchFamily="34" charset="-122"/>
                <a:cs typeface="Montserrat" pitchFamily="34" charset="-120"/>
              </a:rPr>
              <a:t>Smart Street Light</a:t>
            </a:r>
            <a:r>
              <a:rPr lang="en-US" sz="3188" b="1" dirty="0">
                <a:solidFill>
                  <a:srgbClr val="FFFFFF"/>
                </a:solidFill>
                <a:latin typeface="Montserrat" pitchFamily="34" charset="0"/>
                <a:ea typeface="Montserrat" pitchFamily="34" charset="-122"/>
                <a:cs typeface="Montserrat" pitchFamily="34" charset="-120"/>
              </a:rPr>
              <a:t> </a:t>
            </a:r>
            <a:r>
              <a:rPr lang="en-US" sz="3188" dirty="0">
                <a:solidFill>
                  <a:srgbClr val="FFFFFF"/>
                </a:solidFill>
                <a:latin typeface="Montserrat" pitchFamily="34" charset="0"/>
                <a:ea typeface="Montserrat" pitchFamily="34" charset="-122"/>
                <a:cs typeface="Montserrat" pitchFamily="34" charset="-120"/>
              </a:rPr>
              <a:t>System. What is it About?</a:t>
            </a:r>
            <a:endParaRPr lang="en-US" dirty="0"/>
          </a:p>
        </p:txBody>
      </p:sp>
      <p:sp>
        <p:nvSpPr>
          <p:cNvPr id="4" name="Object 3"/>
          <p:cNvSpPr/>
          <p:nvPr/>
        </p:nvSpPr>
        <p:spPr>
          <a:xfrm>
            <a:off x="45684" y="1490191"/>
            <a:ext cx="9469838" cy="533267"/>
          </a:xfrm>
          <a:prstGeom prst="rect">
            <a:avLst/>
          </a:prstGeom>
          <a:noFill/>
        </p:spPr>
        <p:txBody>
          <a:bodyPr wrap="square" lIns="0" tIns="0" rIns="0" bIns="0" rtlCol="0" anchor="t"/>
          <a:lstStyle/>
          <a:p>
            <a:pPr algn="ctr">
              <a:lnSpc>
                <a:spcPts val="2100"/>
              </a:lnSpc>
              <a:spcBef>
                <a:spcPts val="799"/>
              </a:spcBef>
              <a:buNone/>
            </a:pPr>
            <a:r>
              <a:rPr lang="en-US" sz="1500" dirty="0">
                <a:solidFill>
                  <a:srgbClr val="FFFFFF">
                    <a:alpha val="50000"/>
                  </a:srgbClr>
                </a:solidFill>
                <a:latin typeface="Montserrat" pitchFamily="34" charset="0"/>
                <a:ea typeface="Montserrat" pitchFamily="34" charset="-122"/>
                <a:cs typeface="Montserrat" pitchFamily="34" charset="-120"/>
              </a:rPr>
              <a:t>A smart street light system is a type of intelligent lighting infrastructure that is designed to optimize energy consumption, reduce costs, and improve safety in public spaces.</a:t>
            </a:r>
            <a:endParaRPr lang="en-US" dirty="0"/>
          </a:p>
        </p:txBody>
      </p:sp>
      <p:sp>
        <p:nvSpPr>
          <p:cNvPr id="5" name="Object 4"/>
          <p:cNvSpPr/>
          <p:nvPr/>
        </p:nvSpPr>
        <p:spPr>
          <a:xfrm>
            <a:off x="9561258" y="0"/>
            <a:ext cx="2637217" cy="6865808"/>
          </a:xfrm>
          <a:prstGeom prst="rect">
            <a:avLst/>
          </a:prstGeom>
          <a:solidFill>
            <a:srgbClr val="FFFFFF"/>
          </a:solidFill>
        </p:spPr>
      </p:sp>
      <p:pic>
        <p:nvPicPr>
          <p:cNvPr id="6" name="Object 5" descr="preencoded.png"/>
          <p:cNvPicPr>
            <a:picLocks noChangeAspect="1"/>
          </p:cNvPicPr>
          <p:nvPr/>
        </p:nvPicPr>
        <p:blipFill>
          <a:blip r:embed="rId3"/>
          <a:srcRect l="33190" r="45204"/>
          <a:stretch/>
        </p:blipFill>
        <p:spPr>
          <a:xfrm>
            <a:off x="9561258" y="0"/>
            <a:ext cx="2637217" cy="6865808"/>
          </a:xfrm>
          <a:prstGeom prst="rect">
            <a:avLst/>
          </a:prstGeom>
        </p:spPr>
      </p:pic>
      <p:sp>
        <p:nvSpPr>
          <p:cNvPr id="7" name="Object 6"/>
          <p:cNvSpPr/>
          <p:nvPr/>
        </p:nvSpPr>
        <p:spPr>
          <a:xfrm>
            <a:off x="761810" y="2851826"/>
            <a:ext cx="8841345" cy="2559204"/>
          </a:xfrm>
          <a:prstGeom prst="rect">
            <a:avLst/>
          </a:prstGeom>
          <a:noFill/>
        </p:spPr>
        <p:txBody>
          <a:bodyPr wrap="square" lIns="0" tIns="0" rIns="0" bIns="0" rtlCol="0" anchor="t"/>
          <a:lstStyle/>
          <a:p>
            <a:pPr algn="l">
              <a:lnSpc>
                <a:spcPts val="2016"/>
              </a:lnSpc>
              <a:buNone/>
            </a:pPr>
            <a:r>
              <a:rPr lang="en-US" sz="1440" dirty="0">
                <a:solidFill>
                  <a:srgbClr val="333333"/>
                </a:solidFill>
                <a:latin typeface="Montserrat" pitchFamily="34" charset="0"/>
                <a:ea typeface="Montserrat" pitchFamily="34" charset="-122"/>
                <a:cs typeface="Montserrat" pitchFamily="34" charset="-120"/>
              </a:rPr>
              <a:t>Smart street lights use LED lighting technology, which is more energy-efficient than traditional lighting systems, allowing municipalities to reduce their energy consumption and costs. Remote monitoring and control features enable centralized management, allowing city officials to easily adjust lighting levels, monitor energy usage, and identify maintenance needs. Motion sensors detect nearby people and vehicles, thereby adjusting lighting levels and conserving energy while also reducing light pollution in less active areas. Environmental sensors measure temperature, air quality, and other factors to inform city planning and promote public health. In addition, smart street lights provide better lighting in dark areas to improve safety and reduce crime and accidents.</a:t>
            </a:r>
            <a:endParaRPr lang="en-US" dirty="0"/>
          </a:p>
        </p:txBody>
      </p:sp>
      <p:sp>
        <p:nvSpPr>
          <p:cNvPr id="8" name="Object 7"/>
          <p:cNvSpPr/>
          <p:nvPr/>
        </p:nvSpPr>
        <p:spPr>
          <a:xfrm>
            <a:off x="761810" y="5568649"/>
            <a:ext cx="8841345" cy="511841"/>
          </a:xfrm>
          <a:prstGeom prst="rect">
            <a:avLst/>
          </a:prstGeom>
          <a:noFill/>
        </p:spPr>
        <p:txBody>
          <a:bodyPr wrap="square" lIns="0" tIns="0" rIns="0" bIns="0" rtlCol="0" anchor="t"/>
          <a:lstStyle/>
          <a:p>
            <a:pPr algn="l">
              <a:lnSpc>
                <a:spcPts val="2016"/>
              </a:lnSpc>
              <a:spcBef>
                <a:spcPts val="1217"/>
              </a:spcBef>
              <a:buNone/>
            </a:pPr>
            <a:r>
              <a:rPr lang="en-US" sz="1440" dirty="0">
                <a:solidFill>
                  <a:srgbClr val="333333"/>
                </a:solidFill>
                <a:latin typeface="Montserrat" pitchFamily="34" charset="0"/>
                <a:ea typeface="Montserrat" pitchFamily="34" charset="-122"/>
                <a:cs typeface="Montserrat" pitchFamily="34" charset="-120"/>
              </a:rPr>
              <a:t>Municipalities can gain cost efficiency, energy conservation, and enhanced safety and quality of life for citizens by utilizing a smart street light system.</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A0B0"/>
        </a:solidFill>
        <a:effectLst/>
      </p:bgPr>
    </p:bg>
    <p:spTree>
      <p:nvGrpSpPr>
        <p:cNvPr id="1" name=""/>
        <p:cNvGrpSpPr/>
        <p:nvPr/>
      </p:nvGrpSpPr>
      <p:grpSpPr>
        <a:xfrm>
          <a:off x="0" y="0"/>
          <a:ext cx="0" cy="0"/>
          <a:chOff x="0" y="0"/>
          <a:chExt cx="0" cy="0"/>
        </a:xfrm>
      </p:grpSpPr>
      <p:sp>
        <p:nvSpPr>
          <p:cNvPr id="2" name="Object 1"/>
          <p:cNvSpPr/>
          <p:nvPr/>
        </p:nvSpPr>
        <p:spPr>
          <a:xfrm>
            <a:off x="5901414" y="366918"/>
            <a:ext cx="6088088"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How Did We Achieve This?</a:t>
            </a:r>
            <a:endParaRPr lang="en-US" dirty="0"/>
          </a:p>
        </p:txBody>
      </p:sp>
      <p:sp>
        <p:nvSpPr>
          <p:cNvPr id="3" name="Object 2"/>
          <p:cNvSpPr/>
          <p:nvPr/>
        </p:nvSpPr>
        <p:spPr>
          <a:xfrm>
            <a:off x="0" y="0"/>
            <a:ext cx="5711537" cy="6865808"/>
          </a:xfrm>
          <a:prstGeom prst="rect">
            <a:avLst/>
          </a:prstGeom>
          <a:noFill/>
          <a:ln w="25400">
            <a:solidFill>
              <a:srgbClr val="333333"/>
            </a:solidFill>
            <a:prstDash val="solid"/>
            <a:miter lim="800000"/>
          </a:ln>
        </p:spPr>
      </p:sp>
      <p:pic>
        <p:nvPicPr>
          <p:cNvPr id="4" name="Object 3" descr="preencoded.png"/>
          <p:cNvPicPr>
            <a:picLocks noChangeAspect="1"/>
          </p:cNvPicPr>
          <p:nvPr/>
        </p:nvPicPr>
        <p:blipFill>
          <a:blip r:embed="rId3"/>
          <a:srcRect l="26630" r="26630"/>
          <a:stretch/>
        </p:blipFill>
        <p:spPr>
          <a:xfrm>
            <a:off x="19045" y="19045"/>
            <a:ext cx="5673446" cy="6827718"/>
          </a:xfrm>
          <a:prstGeom prst="rect">
            <a:avLst/>
          </a:prstGeom>
        </p:spPr>
      </p:pic>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4160" y="1954368"/>
            <a:ext cx="428518" cy="428518"/>
          </a:xfrm>
          <a:prstGeom prst="rect">
            <a:avLst/>
          </a:prstGeom>
        </p:spPr>
      </p:pic>
      <p:sp>
        <p:nvSpPr>
          <p:cNvPr id="6" name="Object 5"/>
          <p:cNvSpPr/>
          <p:nvPr/>
        </p:nvSpPr>
        <p:spPr>
          <a:xfrm>
            <a:off x="7083811" y="2050438"/>
            <a:ext cx="5090792"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Arduino</a:t>
            </a:r>
            <a:endParaRPr lang="en-US" dirty="0"/>
          </a:p>
        </p:txBody>
      </p:sp>
      <p:pic>
        <p:nvPicPr>
          <p:cNvPr id="7" name="Object 6"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1848" y="3116798"/>
            <a:ext cx="476131" cy="476131"/>
          </a:xfrm>
          <a:prstGeom prst="rect">
            <a:avLst/>
          </a:prstGeom>
        </p:spPr>
      </p:pic>
      <p:sp>
        <p:nvSpPr>
          <p:cNvPr id="8" name="Object 7"/>
          <p:cNvSpPr/>
          <p:nvPr/>
        </p:nvSpPr>
        <p:spPr>
          <a:xfrm>
            <a:off x="7083811" y="3240765"/>
            <a:ext cx="5090792"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IR Sensors and Light Dependent Resistor</a:t>
            </a:r>
            <a:endParaRPr lang="en-US" dirty="0"/>
          </a:p>
        </p:txBody>
      </p:sp>
      <p:pic>
        <p:nvPicPr>
          <p:cNvPr id="9" name="Object 8"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8582" y="4368501"/>
            <a:ext cx="447563" cy="361860"/>
          </a:xfrm>
          <a:prstGeom prst="rect">
            <a:avLst/>
          </a:prstGeom>
        </p:spPr>
      </p:pic>
      <p:sp>
        <p:nvSpPr>
          <p:cNvPr id="10" name="Object 9"/>
          <p:cNvSpPr/>
          <p:nvPr/>
        </p:nvSpPr>
        <p:spPr>
          <a:xfrm>
            <a:off x="7083811" y="4431093"/>
            <a:ext cx="5090792"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Breadboards, Connecting wires, LEDs</a:t>
            </a:r>
            <a:endParaRPr lang="en-US" dirty="0"/>
          </a:p>
        </p:txBody>
      </p:sp>
      <p:pic>
        <p:nvPicPr>
          <p:cNvPr id="11" name="Object 10"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8582" y="5519770"/>
            <a:ext cx="438040" cy="438040"/>
          </a:xfrm>
          <a:prstGeom prst="rect">
            <a:avLst/>
          </a:prstGeom>
        </p:spPr>
      </p:pic>
      <p:sp>
        <p:nvSpPr>
          <p:cNvPr id="12" name="Object 11"/>
          <p:cNvSpPr/>
          <p:nvPr/>
        </p:nvSpPr>
        <p:spPr>
          <a:xfrm>
            <a:off x="7083811" y="5621420"/>
            <a:ext cx="5090792" cy="230328"/>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Cardboard and other modeling items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0"/>
            <a:ext cx="12188956" cy="1237940"/>
          </a:xfrm>
          <a:prstGeom prst="rect">
            <a:avLst/>
          </a:prstGeom>
          <a:solidFill>
            <a:srgbClr val="333333"/>
          </a:solidFill>
        </p:spPr>
      </p:sp>
      <p:sp>
        <p:nvSpPr>
          <p:cNvPr id="3" name="Object 2"/>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BENEFITS OF ACRYLIC LENS</a:t>
            </a:r>
            <a:endParaRPr lang="en-US" dirty="0"/>
          </a:p>
        </p:txBody>
      </p:sp>
      <p:sp>
        <p:nvSpPr>
          <p:cNvPr id="4" name="Object 3"/>
          <p:cNvSpPr/>
          <p:nvPr/>
        </p:nvSpPr>
        <p:spPr>
          <a:xfrm>
            <a:off x="2237815" y="2539960"/>
            <a:ext cx="8484653" cy="3017381"/>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FFFFFF"/>
                </a:solidFill>
                <a:latin typeface="Montserrat" pitchFamily="34" charset="0"/>
                <a:ea typeface="Montserrat" pitchFamily="34" charset="-122"/>
                <a:cs typeface="Montserrat" pitchFamily="34" charset="-120"/>
              </a:rPr>
              <a:t>Improved light distribution: </a:t>
            </a:r>
          </a:p>
          <a:p>
            <a:pPr marL="242900" indent="-242900" algn="l">
              <a:lnSpc>
                <a:spcPts val="2722"/>
              </a:lnSpc>
              <a:spcBef>
                <a:spcPts val="2490"/>
              </a:spcBef>
              <a:buSzPct val="100000"/>
              <a:buChar char="•"/>
            </a:pPr>
            <a:r>
              <a:rPr lang="en-US" sz="2160" dirty="0">
                <a:solidFill>
                  <a:srgbClr val="FFFFFF"/>
                </a:solidFill>
                <a:latin typeface="Montserrat" pitchFamily="34" charset="0"/>
                <a:ea typeface="Montserrat" pitchFamily="34" charset="-122"/>
                <a:cs typeface="Montserrat" pitchFamily="34" charset="-120"/>
              </a:rPr>
              <a:t>Durability: </a:t>
            </a:r>
          </a:p>
          <a:p>
            <a:pPr marL="242900" indent="-242900" algn="l">
              <a:lnSpc>
                <a:spcPts val="2722"/>
              </a:lnSpc>
              <a:spcBef>
                <a:spcPts val="2490"/>
              </a:spcBef>
              <a:buSzPct val="100000"/>
              <a:buChar char="•"/>
            </a:pPr>
            <a:r>
              <a:rPr lang="en-US" sz="2160" dirty="0">
                <a:solidFill>
                  <a:srgbClr val="FFFFFF"/>
                </a:solidFill>
                <a:latin typeface="Montserrat" pitchFamily="34" charset="0"/>
                <a:ea typeface="Montserrat" pitchFamily="34" charset="-122"/>
                <a:cs typeface="Montserrat" pitchFamily="34" charset="-120"/>
              </a:rPr>
              <a:t>Energy efficiency: </a:t>
            </a:r>
          </a:p>
          <a:p>
            <a:pPr marL="242900" indent="-242900" algn="l">
              <a:lnSpc>
                <a:spcPts val="2722"/>
              </a:lnSpc>
              <a:spcBef>
                <a:spcPts val="2490"/>
              </a:spcBef>
              <a:buSzPct val="100000"/>
              <a:buChar char="•"/>
            </a:pPr>
            <a:r>
              <a:rPr lang="en-US" sz="2160" dirty="0">
                <a:solidFill>
                  <a:srgbClr val="FFFFFF"/>
                </a:solidFill>
                <a:latin typeface="Montserrat" pitchFamily="34" charset="0"/>
                <a:ea typeface="Montserrat" pitchFamily="34" charset="-122"/>
                <a:cs typeface="Montserrat" pitchFamily="34" charset="-120"/>
              </a:rPr>
              <a:t>Environmental benefits</a:t>
            </a:r>
          </a:p>
          <a:p>
            <a:pPr marL="242900" indent="-242900" algn="l">
              <a:lnSpc>
                <a:spcPts val="2722"/>
              </a:lnSpc>
              <a:spcBef>
                <a:spcPts val="2490"/>
              </a:spcBef>
              <a:buSzPct val="100000"/>
              <a:buChar char="•"/>
            </a:pPr>
            <a:r>
              <a:rPr lang="en-US" sz="2160" dirty="0">
                <a:solidFill>
                  <a:srgbClr val="FFFFFF"/>
                </a:solidFill>
                <a:latin typeface="Montserrat" pitchFamily="34" charset="0"/>
                <a:ea typeface="Montserrat" pitchFamily="34" charset="-122"/>
                <a:cs typeface="Montserrat" pitchFamily="34" charset="-120"/>
              </a:rPr>
              <a:t>Custom</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476131" y="2442849"/>
            <a:ext cx="3662717" cy="1019714"/>
          </a:xfrm>
          <a:prstGeom prst="rect">
            <a:avLst/>
          </a:prstGeom>
          <a:noFill/>
        </p:spPr>
        <p:txBody>
          <a:bodyPr wrap="square" lIns="0" tIns="0" rIns="0" bIns="0" rtlCol="0" anchor="t"/>
          <a:lstStyle/>
          <a:p>
            <a:pPr algn="l">
              <a:lnSpc>
                <a:spcPts val="4016"/>
              </a:lnSpc>
              <a:buNone/>
            </a:pPr>
            <a:r>
              <a:rPr lang="en-US" sz="3188" dirty="0">
                <a:solidFill>
                  <a:srgbClr val="FFFFFF"/>
                </a:solidFill>
                <a:latin typeface="Montserrat" pitchFamily="34" charset="0"/>
                <a:ea typeface="Montserrat" pitchFamily="34" charset="-122"/>
                <a:cs typeface="Montserrat" pitchFamily="34" charset="-120"/>
              </a:rPr>
              <a:t>Schematic Circuit Diagram </a:t>
            </a:r>
            <a:endParaRPr lang="en-US" dirty="0"/>
          </a:p>
        </p:txBody>
      </p:sp>
      <p:sp>
        <p:nvSpPr>
          <p:cNvPr id="3" name="Object 2"/>
          <p:cNvSpPr/>
          <p:nvPr/>
        </p:nvSpPr>
        <p:spPr>
          <a:xfrm>
            <a:off x="476131" y="3566122"/>
            <a:ext cx="3718583" cy="799900"/>
          </a:xfrm>
          <a:prstGeom prst="rect">
            <a:avLst/>
          </a:prstGeom>
          <a:noFill/>
        </p:spPr>
        <p:txBody>
          <a:bodyPr wrap="square" lIns="0" tIns="0" rIns="0" bIns="0" rtlCol="0" anchor="t"/>
          <a:lstStyle/>
          <a:p>
            <a:pPr algn="l">
              <a:lnSpc>
                <a:spcPts val="2100"/>
              </a:lnSpc>
              <a:spcBef>
                <a:spcPts val="799"/>
              </a:spcBef>
              <a:buNone/>
            </a:pPr>
            <a:r>
              <a:rPr lang="en-US" sz="1500" dirty="0">
                <a:solidFill>
                  <a:srgbClr val="FFFFFF">
                    <a:alpha val="50000"/>
                  </a:srgbClr>
                </a:solidFill>
                <a:latin typeface="Montserrat" pitchFamily="34" charset="0"/>
                <a:ea typeface="Montserrat" pitchFamily="34" charset="-122"/>
                <a:cs typeface="Montserrat" pitchFamily="34" charset="-120"/>
              </a:rPr>
              <a:t>The circuit contains 5 IR sensors, 1 LDR, an Arduino UNO R3 board, 5 LEDs, connecting wires</a:t>
            </a:r>
            <a:endParaRPr lang="en-US" dirty="0"/>
          </a:p>
        </p:txBody>
      </p:sp>
      <p:sp>
        <p:nvSpPr>
          <p:cNvPr id="4" name="Object 3"/>
          <p:cNvSpPr/>
          <p:nvPr/>
        </p:nvSpPr>
        <p:spPr>
          <a:xfrm>
            <a:off x="4332792" y="0"/>
            <a:ext cx="7865683" cy="6865808"/>
          </a:xfrm>
          <a:prstGeom prst="rect">
            <a:avLst/>
          </a:prstGeom>
          <a:solidFill>
            <a:srgbClr val="333333"/>
          </a:solidFill>
        </p:spPr>
      </p:sp>
      <p:pic>
        <p:nvPicPr>
          <p:cNvPr id="5" name="Object 4" descr="preencoded.png"/>
          <p:cNvPicPr>
            <a:picLocks noChangeAspect="1"/>
          </p:cNvPicPr>
          <p:nvPr/>
        </p:nvPicPr>
        <p:blipFill>
          <a:blip r:embed="rId3"/>
          <a:srcRect l="101" t="-18835" r="5329" b="-18835"/>
          <a:stretch/>
        </p:blipFill>
        <p:spPr>
          <a:xfrm>
            <a:off x="4332792" y="0"/>
            <a:ext cx="7865683" cy="68658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8164058" cy="6865808"/>
          </a:xfrm>
          <a:prstGeom prst="rect">
            <a:avLst/>
          </a:prstGeom>
          <a:solidFill>
            <a:srgbClr val="333333"/>
          </a:solidFill>
        </p:spPr>
      </p:sp>
      <p:pic>
        <p:nvPicPr>
          <p:cNvPr id="3" name="Object 2" descr="preencoded.png"/>
          <p:cNvPicPr>
            <a:picLocks noChangeAspect="1"/>
          </p:cNvPicPr>
          <p:nvPr/>
        </p:nvPicPr>
        <p:blipFill>
          <a:blip r:embed="rId3"/>
          <a:srcRect l="-6035" t="852" r="-6035" b="852"/>
          <a:stretch/>
        </p:blipFill>
        <p:spPr>
          <a:xfrm>
            <a:off x="0" y="0"/>
            <a:ext cx="8164058" cy="6865808"/>
          </a:xfrm>
          <a:prstGeom prst="rect">
            <a:avLst/>
          </a:prstGeom>
        </p:spPr>
      </p:pic>
      <p:sp>
        <p:nvSpPr>
          <p:cNvPr id="4" name="Object 3"/>
          <p:cNvSpPr/>
          <p:nvPr/>
        </p:nvSpPr>
        <p:spPr>
          <a:xfrm>
            <a:off x="8125968" y="0"/>
            <a:ext cx="4082029" cy="6865808"/>
          </a:xfrm>
          <a:prstGeom prst="rect">
            <a:avLst/>
          </a:prstGeom>
          <a:solidFill>
            <a:srgbClr val="333333"/>
          </a:solidFill>
        </p:spPr>
      </p:sp>
      <p:sp>
        <p:nvSpPr>
          <p:cNvPr id="5" name="Object 4"/>
          <p:cNvSpPr/>
          <p:nvPr/>
        </p:nvSpPr>
        <p:spPr>
          <a:xfrm>
            <a:off x="8354828" y="2666631"/>
            <a:ext cx="3624309"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Circuit Diagram</a:t>
            </a:r>
            <a:endParaRPr lang="en-US" dirty="0"/>
          </a:p>
        </p:txBody>
      </p:sp>
      <p:sp>
        <p:nvSpPr>
          <p:cNvPr id="6" name="Object 5"/>
          <p:cNvSpPr/>
          <p:nvPr/>
        </p:nvSpPr>
        <p:spPr>
          <a:xfrm>
            <a:off x="8354828" y="3283022"/>
            <a:ext cx="3624309" cy="863880"/>
          </a:xfrm>
          <a:prstGeom prst="rect">
            <a:avLst/>
          </a:prstGeom>
          <a:noFill/>
        </p:spPr>
        <p:txBody>
          <a:bodyPr wrap="square" lIns="0" tIns="0" rIns="0" bIns="0" rtlCol="0" anchor="t"/>
          <a:lstStyle/>
          <a:p>
            <a:pPr algn="ctr">
              <a:lnSpc>
                <a:spcPts val="2268"/>
              </a:lnSpc>
              <a:spcBef>
                <a:spcPts val="823"/>
              </a:spcBef>
              <a:buNone/>
            </a:pPr>
            <a:r>
              <a:rPr lang="en-US" sz="1800" dirty="0">
                <a:solidFill>
                  <a:srgbClr val="FFFFFF"/>
                </a:solidFill>
                <a:latin typeface="Montserrat" pitchFamily="34" charset="0"/>
                <a:ea typeface="Montserrat" pitchFamily="34" charset="-122"/>
                <a:cs typeface="Montserrat" pitchFamily="34" charset="-120"/>
              </a:rPr>
              <a:t>Innovative Circuit Design for Efficient and Cost-Effective Lighting Solutions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6F6F7"/>
        </a:solidFill>
        <a:effectLst/>
      </p:bgPr>
    </p:bg>
    <p:spTree>
      <p:nvGrpSpPr>
        <p:cNvPr id="1" name=""/>
        <p:cNvGrpSpPr/>
        <p:nvPr/>
      </p:nvGrpSpPr>
      <p:grpSpPr>
        <a:xfrm>
          <a:off x="0" y="0"/>
          <a:ext cx="0" cy="0"/>
          <a:chOff x="0" y="0"/>
          <a:chExt cx="0" cy="0"/>
        </a:xfrm>
      </p:grpSpPr>
      <p:sp>
        <p:nvSpPr>
          <p:cNvPr id="2" name="Object 1"/>
          <p:cNvSpPr/>
          <p:nvPr/>
        </p:nvSpPr>
        <p:spPr>
          <a:xfrm>
            <a:off x="2174361" y="366918"/>
            <a:ext cx="7840230" cy="1019714"/>
          </a:xfrm>
          <a:prstGeom prst="rect">
            <a:avLst/>
          </a:prstGeom>
          <a:noFill/>
        </p:spPr>
        <p:txBody>
          <a:bodyPr wrap="square" lIns="0" tIns="0" rIns="0" bIns="0" rtlCol="0" anchor="t"/>
          <a:lstStyle/>
          <a:p>
            <a:pPr algn="ctr">
              <a:lnSpc>
                <a:spcPts val="4016"/>
              </a:lnSpc>
              <a:buNone/>
            </a:pPr>
            <a:r>
              <a:rPr lang="en-US" sz="3188" dirty="0">
                <a:solidFill>
                  <a:srgbClr val="333333"/>
                </a:solidFill>
                <a:latin typeface="Montserrat" pitchFamily="34" charset="0"/>
                <a:ea typeface="Montserrat" pitchFamily="34" charset="-122"/>
                <a:cs typeface="Montserrat" pitchFamily="34" charset="-120"/>
              </a:rPr>
              <a:t>Comparison of Average Cost versus Savings over 10 Years for per km</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432" y="2037841"/>
            <a:ext cx="9046488" cy="4342314"/>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1432" y="2037841"/>
            <a:ext cx="9046488" cy="4342314"/>
          </a:xfrm>
          <a:prstGeom prst="rect">
            <a:avLst/>
          </a:prstGeom>
        </p:spPr>
      </p:pic>
      <p:sp>
        <p:nvSpPr>
          <p:cNvPr id="5" name="Object 4"/>
          <p:cNvSpPr/>
          <p:nvPr/>
        </p:nvSpPr>
        <p:spPr>
          <a:xfrm>
            <a:off x="1571530" y="2037840"/>
            <a:ext cx="3523369" cy="789512"/>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Parameter</a:t>
            </a:r>
            <a:endParaRPr lang="en-US" dirty="0"/>
          </a:p>
        </p:txBody>
      </p:sp>
      <p:sp>
        <p:nvSpPr>
          <p:cNvPr id="6" name="Object 5"/>
          <p:cNvSpPr/>
          <p:nvPr/>
        </p:nvSpPr>
        <p:spPr>
          <a:xfrm>
            <a:off x="1571530" y="2827352"/>
            <a:ext cx="3523369" cy="71056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Montserrat Regular" pitchFamily="34" charset="0"/>
                <a:ea typeface="Montserrat Regular" pitchFamily="34" charset="-122"/>
                <a:cs typeface="Montserrat Regular" pitchFamily="34" charset="-120"/>
              </a:rPr>
              <a:t>Total Electricity Consumed (kWh)</a:t>
            </a:r>
            <a:endParaRPr lang="en-US" dirty="0"/>
          </a:p>
        </p:txBody>
      </p:sp>
      <p:sp>
        <p:nvSpPr>
          <p:cNvPr id="7" name="Object 6"/>
          <p:cNvSpPr/>
          <p:nvPr/>
        </p:nvSpPr>
        <p:spPr>
          <a:xfrm>
            <a:off x="1571530" y="3537913"/>
            <a:ext cx="3523369" cy="71056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Montserrat Regular" pitchFamily="34" charset="0"/>
                <a:ea typeface="Montserrat Regular" pitchFamily="34" charset="-122"/>
                <a:cs typeface="Montserrat Regular" pitchFamily="34" charset="-120"/>
              </a:rPr>
              <a:t>Cost of Solar System (INR)</a:t>
            </a:r>
            <a:endParaRPr lang="en-US" dirty="0"/>
          </a:p>
        </p:txBody>
      </p:sp>
      <p:sp>
        <p:nvSpPr>
          <p:cNvPr id="8" name="Object 7"/>
          <p:cNvSpPr/>
          <p:nvPr/>
        </p:nvSpPr>
        <p:spPr>
          <a:xfrm>
            <a:off x="1571530" y="4248473"/>
            <a:ext cx="3523369" cy="71056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Montserrat Regular" pitchFamily="34" charset="0"/>
                <a:ea typeface="Montserrat Regular" pitchFamily="34" charset="-122"/>
                <a:cs typeface="Montserrat Regular" pitchFamily="34" charset="-120"/>
              </a:rPr>
              <a:t>Cost of Generating Electricity (INR)</a:t>
            </a:r>
            <a:endParaRPr lang="en-US" dirty="0"/>
          </a:p>
        </p:txBody>
      </p:sp>
      <p:sp>
        <p:nvSpPr>
          <p:cNvPr id="9" name="Object 8"/>
          <p:cNvSpPr/>
          <p:nvPr/>
        </p:nvSpPr>
        <p:spPr>
          <a:xfrm>
            <a:off x="1571530" y="4959034"/>
            <a:ext cx="3523369" cy="71056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Montserrat Regular" pitchFamily="34" charset="0"/>
                <a:ea typeface="Montserrat Regular" pitchFamily="34" charset="-122"/>
                <a:cs typeface="Montserrat Regular" pitchFamily="34" charset="-120"/>
              </a:rPr>
              <a:t>Maintenance Cost (INR)</a:t>
            </a:r>
            <a:endParaRPr lang="en-US" dirty="0"/>
          </a:p>
        </p:txBody>
      </p:sp>
      <p:sp>
        <p:nvSpPr>
          <p:cNvPr id="10" name="Object 9"/>
          <p:cNvSpPr/>
          <p:nvPr/>
        </p:nvSpPr>
        <p:spPr>
          <a:xfrm>
            <a:off x="1571530" y="5669594"/>
            <a:ext cx="3523369" cy="71056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Montserrat Regular" pitchFamily="34" charset="0"/>
                <a:ea typeface="Montserrat Regular" pitchFamily="34" charset="-122"/>
                <a:cs typeface="Montserrat Regular" pitchFamily="34" charset="-120"/>
              </a:rPr>
              <a:t>Total Cost (INR)</a:t>
            </a:r>
            <a:endParaRPr lang="en-US" dirty="0"/>
          </a:p>
        </p:txBody>
      </p:sp>
      <p:sp>
        <p:nvSpPr>
          <p:cNvPr id="11" name="Object 10"/>
          <p:cNvSpPr/>
          <p:nvPr/>
        </p:nvSpPr>
        <p:spPr>
          <a:xfrm>
            <a:off x="5094898" y="2037840"/>
            <a:ext cx="1966322" cy="789512"/>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Grid Electricity</a:t>
            </a:r>
            <a:endParaRPr lang="en-US" dirty="0"/>
          </a:p>
        </p:txBody>
      </p:sp>
      <p:sp>
        <p:nvSpPr>
          <p:cNvPr id="12" name="Object 11"/>
          <p:cNvSpPr/>
          <p:nvPr/>
        </p:nvSpPr>
        <p:spPr>
          <a:xfrm>
            <a:off x="5094898" y="2827352"/>
            <a:ext cx="1966322"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14,400</a:t>
            </a:r>
            <a:endParaRPr lang="en-US" dirty="0"/>
          </a:p>
        </p:txBody>
      </p:sp>
      <p:sp>
        <p:nvSpPr>
          <p:cNvPr id="13" name="Object 12"/>
          <p:cNvSpPr/>
          <p:nvPr/>
        </p:nvSpPr>
        <p:spPr>
          <a:xfrm>
            <a:off x="5094898" y="3537913"/>
            <a:ext cx="1966322"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N/A</a:t>
            </a:r>
            <a:endParaRPr lang="en-US" dirty="0"/>
          </a:p>
        </p:txBody>
      </p:sp>
      <p:sp>
        <p:nvSpPr>
          <p:cNvPr id="14" name="Object 13"/>
          <p:cNvSpPr/>
          <p:nvPr/>
        </p:nvSpPr>
        <p:spPr>
          <a:xfrm>
            <a:off x="5094898" y="4248473"/>
            <a:ext cx="1966322"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7,88,400</a:t>
            </a:r>
            <a:endParaRPr lang="en-US" dirty="0"/>
          </a:p>
        </p:txBody>
      </p:sp>
      <p:sp>
        <p:nvSpPr>
          <p:cNvPr id="15" name="Object 14"/>
          <p:cNvSpPr/>
          <p:nvPr/>
        </p:nvSpPr>
        <p:spPr>
          <a:xfrm>
            <a:off x="5094898" y="4959034"/>
            <a:ext cx="1966322"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1,00,000</a:t>
            </a:r>
            <a:endParaRPr lang="en-US" dirty="0"/>
          </a:p>
        </p:txBody>
      </p:sp>
      <p:sp>
        <p:nvSpPr>
          <p:cNvPr id="16" name="Object 15"/>
          <p:cNvSpPr/>
          <p:nvPr/>
        </p:nvSpPr>
        <p:spPr>
          <a:xfrm>
            <a:off x="5094898" y="5669594"/>
            <a:ext cx="1966322"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8,88,400</a:t>
            </a:r>
            <a:endParaRPr lang="en-US" dirty="0"/>
          </a:p>
        </p:txBody>
      </p:sp>
      <p:sp>
        <p:nvSpPr>
          <p:cNvPr id="17" name="Object 16"/>
          <p:cNvSpPr/>
          <p:nvPr/>
        </p:nvSpPr>
        <p:spPr>
          <a:xfrm>
            <a:off x="7061220" y="2037840"/>
            <a:ext cx="1777357" cy="789512"/>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Solar Energy</a:t>
            </a:r>
            <a:endParaRPr lang="en-US" dirty="0"/>
          </a:p>
        </p:txBody>
      </p:sp>
      <p:sp>
        <p:nvSpPr>
          <p:cNvPr id="18" name="Object 17"/>
          <p:cNvSpPr/>
          <p:nvPr/>
        </p:nvSpPr>
        <p:spPr>
          <a:xfrm>
            <a:off x="7061220" y="2827352"/>
            <a:ext cx="1777357"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7,200</a:t>
            </a:r>
            <a:endParaRPr lang="en-US" dirty="0"/>
          </a:p>
        </p:txBody>
      </p:sp>
      <p:sp>
        <p:nvSpPr>
          <p:cNvPr id="19" name="Object 18"/>
          <p:cNvSpPr/>
          <p:nvPr/>
        </p:nvSpPr>
        <p:spPr>
          <a:xfrm>
            <a:off x="7061220" y="3537913"/>
            <a:ext cx="1777357"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2,00,000</a:t>
            </a:r>
            <a:endParaRPr lang="en-US" dirty="0"/>
          </a:p>
        </p:txBody>
      </p:sp>
      <p:sp>
        <p:nvSpPr>
          <p:cNvPr id="20" name="Object 19"/>
          <p:cNvSpPr/>
          <p:nvPr/>
        </p:nvSpPr>
        <p:spPr>
          <a:xfrm>
            <a:off x="7061220" y="4248473"/>
            <a:ext cx="1777357"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36,000</a:t>
            </a:r>
            <a:endParaRPr lang="en-US" dirty="0"/>
          </a:p>
        </p:txBody>
      </p:sp>
      <p:sp>
        <p:nvSpPr>
          <p:cNvPr id="21" name="Object 20"/>
          <p:cNvSpPr/>
          <p:nvPr/>
        </p:nvSpPr>
        <p:spPr>
          <a:xfrm>
            <a:off x="7061220" y="4959034"/>
            <a:ext cx="1777357"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50,000</a:t>
            </a:r>
            <a:endParaRPr lang="en-US" dirty="0"/>
          </a:p>
        </p:txBody>
      </p:sp>
      <p:sp>
        <p:nvSpPr>
          <p:cNvPr id="22" name="Object 21"/>
          <p:cNvSpPr/>
          <p:nvPr/>
        </p:nvSpPr>
        <p:spPr>
          <a:xfrm>
            <a:off x="7061220" y="5669594"/>
            <a:ext cx="1777357"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2,86,000</a:t>
            </a:r>
            <a:endParaRPr lang="en-US" dirty="0"/>
          </a:p>
        </p:txBody>
      </p:sp>
      <p:sp>
        <p:nvSpPr>
          <p:cNvPr id="23" name="Object 22"/>
          <p:cNvSpPr/>
          <p:nvPr/>
        </p:nvSpPr>
        <p:spPr>
          <a:xfrm>
            <a:off x="8838577" y="2037840"/>
            <a:ext cx="1778845" cy="789512"/>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Montserrat Regular" pitchFamily="34" charset="0"/>
                <a:ea typeface="Montserrat Regular" pitchFamily="34" charset="-122"/>
                <a:cs typeface="Montserrat Regular" pitchFamily="34" charset="-120"/>
              </a:rPr>
              <a:t>Cost Savings</a:t>
            </a:r>
            <a:endParaRPr lang="en-US" dirty="0"/>
          </a:p>
        </p:txBody>
      </p:sp>
      <p:sp>
        <p:nvSpPr>
          <p:cNvPr id="24" name="Object 23"/>
          <p:cNvSpPr/>
          <p:nvPr/>
        </p:nvSpPr>
        <p:spPr>
          <a:xfrm>
            <a:off x="8838577" y="2827352"/>
            <a:ext cx="1778845"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a:t>
            </a:r>
            <a:endParaRPr lang="en-US" dirty="0"/>
          </a:p>
        </p:txBody>
      </p:sp>
      <p:sp>
        <p:nvSpPr>
          <p:cNvPr id="25" name="Object 24"/>
          <p:cNvSpPr/>
          <p:nvPr/>
        </p:nvSpPr>
        <p:spPr>
          <a:xfrm>
            <a:off x="8838577" y="3537913"/>
            <a:ext cx="1778845"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a:t>
            </a:r>
            <a:endParaRPr lang="en-US" dirty="0"/>
          </a:p>
        </p:txBody>
      </p:sp>
      <p:sp>
        <p:nvSpPr>
          <p:cNvPr id="26" name="Object 25"/>
          <p:cNvSpPr/>
          <p:nvPr/>
        </p:nvSpPr>
        <p:spPr>
          <a:xfrm>
            <a:off x="8838577" y="4248473"/>
            <a:ext cx="1778845"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7,52,400</a:t>
            </a:r>
            <a:endParaRPr lang="en-US" dirty="0"/>
          </a:p>
        </p:txBody>
      </p:sp>
      <p:sp>
        <p:nvSpPr>
          <p:cNvPr id="27" name="Object 26"/>
          <p:cNvSpPr/>
          <p:nvPr/>
        </p:nvSpPr>
        <p:spPr>
          <a:xfrm>
            <a:off x="8838577" y="4959034"/>
            <a:ext cx="1778845"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50,000</a:t>
            </a:r>
            <a:endParaRPr lang="en-US" dirty="0"/>
          </a:p>
        </p:txBody>
      </p:sp>
      <p:sp>
        <p:nvSpPr>
          <p:cNvPr id="28" name="Object 27"/>
          <p:cNvSpPr/>
          <p:nvPr/>
        </p:nvSpPr>
        <p:spPr>
          <a:xfrm>
            <a:off x="8838577" y="5669594"/>
            <a:ext cx="1778845" cy="710560"/>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Montserrat Regular" pitchFamily="34" charset="0"/>
                <a:ea typeface="Montserrat Regular" pitchFamily="34" charset="-122"/>
                <a:cs typeface="Montserrat Regular" pitchFamily="34" charset="-120"/>
              </a:rPr>
              <a:t>6,02,400</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b="1" dirty="0">
                <a:solidFill>
                  <a:srgbClr val="00A0B0"/>
                </a:solidFill>
                <a:latin typeface="Montserrat" pitchFamily="34" charset="0"/>
                <a:ea typeface="Montserrat" pitchFamily="34" charset="-122"/>
                <a:cs typeface="Montserrat" pitchFamily="34" charset="-120"/>
              </a:rPr>
              <a:t>Task Force</a:t>
            </a:r>
            <a:endParaRPr lang="en-US" dirty="0"/>
          </a:p>
        </p:txBody>
      </p:sp>
      <p:pic>
        <p:nvPicPr>
          <p:cNvPr id="3" name="Object 2" descr="preencoded.png"/>
          <p:cNvPicPr>
            <a:picLocks noChangeAspect="1"/>
          </p:cNvPicPr>
          <p:nvPr/>
        </p:nvPicPr>
        <p:blipFill>
          <a:blip r:embed="rId3"/>
          <a:srcRect t="2185" b="20694"/>
          <a:stretch/>
        </p:blipFill>
        <p:spPr>
          <a:xfrm>
            <a:off x="999875" y="2387797"/>
            <a:ext cx="2380655" cy="2380655"/>
          </a:xfrm>
          <a:prstGeom prst="rect">
            <a:avLst/>
          </a:prstGeom>
        </p:spPr>
      </p:pic>
      <p:sp>
        <p:nvSpPr>
          <p:cNvPr id="4" name="Object 3"/>
          <p:cNvSpPr/>
          <p:nvPr/>
        </p:nvSpPr>
        <p:spPr>
          <a:xfrm>
            <a:off x="304724" y="4909604"/>
            <a:ext cx="377095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Gopu Akshitha</a:t>
            </a:r>
            <a:endParaRPr lang="en-US" dirty="0"/>
          </a:p>
        </p:txBody>
      </p:sp>
      <p:sp>
        <p:nvSpPr>
          <p:cNvPr id="5" name="Object 4"/>
          <p:cNvSpPr/>
          <p:nvPr/>
        </p:nvSpPr>
        <p:spPr>
          <a:xfrm>
            <a:off x="304724" y="5225537"/>
            <a:ext cx="3770957" cy="213267"/>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50000"/>
                  </a:srgbClr>
                </a:solidFill>
                <a:latin typeface="Montserrat" pitchFamily="34" charset="0"/>
                <a:ea typeface="Montserrat" pitchFamily="34" charset="-122"/>
                <a:cs typeface="Montserrat" pitchFamily="34" charset="-120"/>
              </a:rPr>
              <a:t>21BCE7604</a:t>
            </a:r>
            <a:endParaRPr lang="en-US" dirty="0"/>
          </a:p>
        </p:txBody>
      </p:sp>
      <p:sp>
        <p:nvSpPr>
          <p:cNvPr id="7" name="Object 6"/>
          <p:cNvSpPr/>
          <p:nvPr/>
        </p:nvSpPr>
        <p:spPr>
          <a:xfrm>
            <a:off x="4208997" y="4909604"/>
            <a:ext cx="377095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Sharath Harikumar</a:t>
            </a:r>
            <a:endParaRPr lang="en-US" dirty="0"/>
          </a:p>
        </p:txBody>
      </p:sp>
      <p:sp>
        <p:nvSpPr>
          <p:cNvPr id="8" name="Object 7"/>
          <p:cNvSpPr/>
          <p:nvPr/>
        </p:nvSpPr>
        <p:spPr>
          <a:xfrm>
            <a:off x="4208997" y="5225537"/>
            <a:ext cx="3770957" cy="213267"/>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50000"/>
                  </a:srgbClr>
                </a:solidFill>
                <a:latin typeface="Montserrat" pitchFamily="34" charset="0"/>
                <a:ea typeface="Montserrat" pitchFamily="34" charset="-122"/>
                <a:cs typeface="Montserrat" pitchFamily="34" charset="-120"/>
              </a:rPr>
              <a:t>21BCE8104</a:t>
            </a:r>
            <a:endParaRPr lang="en-US" dirty="0"/>
          </a:p>
        </p:txBody>
      </p:sp>
      <p:pic>
        <p:nvPicPr>
          <p:cNvPr id="9" name="Object 8" descr="preencoded.png"/>
          <p:cNvPicPr>
            <a:picLocks noChangeAspect="1"/>
          </p:cNvPicPr>
          <p:nvPr/>
        </p:nvPicPr>
        <p:blipFill>
          <a:blip r:embed="rId4"/>
          <a:srcRect l="1246" r="1246"/>
          <a:stretch/>
        </p:blipFill>
        <p:spPr>
          <a:xfrm>
            <a:off x="8808422" y="2387797"/>
            <a:ext cx="2380655" cy="2380655"/>
          </a:xfrm>
          <a:prstGeom prst="rect">
            <a:avLst/>
          </a:prstGeom>
        </p:spPr>
      </p:pic>
      <p:sp>
        <p:nvSpPr>
          <p:cNvPr id="10" name="Object 9"/>
          <p:cNvSpPr/>
          <p:nvPr/>
        </p:nvSpPr>
        <p:spPr>
          <a:xfrm>
            <a:off x="8113271" y="4909604"/>
            <a:ext cx="3770957"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Praise Paul</a:t>
            </a:r>
            <a:endParaRPr lang="en-US" dirty="0"/>
          </a:p>
        </p:txBody>
      </p:sp>
      <p:sp>
        <p:nvSpPr>
          <p:cNvPr id="11" name="Object 10"/>
          <p:cNvSpPr/>
          <p:nvPr/>
        </p:nvSpPr>
        <p:spPr>
          <a:xfrm>
            <a:off x="8113271" y="5225537"/>
            <a:ext cx="3770957" cy="213267"/>
          </a:xfrm>
          <a:prstGeom prst="rect">
            <a:avLst/>
          </a:prstGeom>
          <a:noFill/>
        </p:spPr>
        <p:txBody>
          <a:bodyPr wrap="square" lIns="0" tIns="0" rIns="0" bIns="0" rtlCol="0" anchor="t"/>
          <a:lstStyle/>
          <a:p>
            <a:pPr algn="ctr">
              <a:lnSpc>
                <a:spcPts val="1680"/>
              </a:lnSpc>
              <a:spcBef>
                <a:spcPts val="661"/>
              </a:spcBef>
              <a:buNone/>
            </a:pPr>
            <a:r>
              <a:rPr lang="en-US" sz="1200" dirty="0">
                <a:solidFill>
                  <a:srgbClr val="FFFFFF">
                    <a:alpha val="50000"/>
                  </a:srgbClr>
                </a:solidFill>
                <a:latin typeface="Montserrat" pitchFamily="34" charset="0"/>
                <a:ea typeface="Montserrat" pitchFamily="34" charset="-122"/>
                <a:cs typeface="Montserrat" pitchFamily="34" charset="-120"/>
              </a:rPr>
              <a:t>21BCE7391</a:t>
            </a:r>
            <a:endParaRPr lang="en-US" dirty="0"/>
          </a:p>
        </p:txBody>
      </p:sp>
      <p:pic>
        <p:nvPicPr>
          <p:cNvPr id="13" name="Picture 12">
            <a:extLst>
              <a:ext uri="{FF2B5EF4-FFF2-40B4-BE49-F238E27FC236}">
                <a16:creationId xmlns:a16="http://schemas.microsoft.com/office/drawing/2014/main" id="{6FAA5420-42C2-44DA-4C2E-A654D2ACFC7B}"/>
              </a:ext>
            </a:extLst>
          </p:cNvPr>
          <p:cNvPicPr>
            <a:picLocks noChangeAspect="1"/>
          </p:cNvPicPr>
          <p:nvPr/>
        </p:nvPicPr>
        <p:blipFill>
          <a:blip r:embed="rId5"/>
          <a:stretch>
            <a:fillRect/>
          </a:stretch>
        </p:blipFill>
        <p:spPr>
          <a:xfrm>
            <a:off x="4929789" y="2422473"/>
            <a:ext cx="2303218" cy="23459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1852447"/>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Problem Statement</a:t>
            </a:r>
            <a:endParaRPr lang="en-US" dirty="0"/>
          </a:p>
        </p:txBody>
      </p:sp>
      <p:sp>
        <p:nvSpPr>
          <p:cNvPr id="3" name="Object 2"/>
          <p:cNvSpPr/>
          <p:nvPr/>
        </p:nvSpPr>
        <p:spPr>
          <a:xfrm>
            <a:off x="4689890" y="2530537"/>
            <a:ext cx="2809172" cy="0"/>
          </a:xfrm>
          <a:prstGeom prst="line">
            <a:avLst/>
          </a:prstGeom>
          <a:noFill/>
          <a:ln w="12700">
            <a:solidFill>
              <a:srgbClr val="FFFFFF">
                <a:alpha val="20000"/>
              </a:srgbClr>
            </a:solidFill>
            <a:prstDash val="solid"/>
            <a:miter lim="800000"/>
          </a:ln>
        </p:spPr>
      </p:sp>
      <p:sp>
        <p:nvSpPr>
          <p:cNvPr id="4" name="Object 3"/>
          <p:cNvSpPr/>
          <p:nvPr/>
        </p:nvSpPr>
        <p:spPr>
          <a:xfrm>
            <a:off x="0" y="2944870"/>
            <a:ext cx="12188952" cy="2015720"/>
          </a:xfrm>
          <a:prstGeom prst="rect">
            <a:avLst/>
          </a:prstGeom>
          <a:noFill/>
        </p:spPr>
        <p:txBody>
          <a:bodyPr wrap="square" lIns="0" tIns="0" rIns="0" bIns="0" rtlCol="0" anchor="t"/>
          <a:lstStyle/>
          <a:p>
            <a:pPr algn="ctr">
              <a:lnSpc>
                <a:spcPts val="2268"/>
              </a:lnSpc>
              <a:spcBef>
                <a:spcPts val="1729"/>
              </a:spcBef>
              <a:buNone/>
            </a:pPr>
            <a:r>
              <a:rPr lang="en-US" sz="1800" dirty="0">
                <a:solidFill>
                  <a:srgbClr val="FFFFFF"/>
                </a:solidFill>
                <a:latin typeface="Montserrat" pitchFamily="34" charset="0"/>
                <a:ea typeface="Montserrat" pitchFamily="34" charset="-122"/>
                <a:cs typeface="Montserrat" pitchFamily="34" charset="-120"/>
              </a:rPr>
              <a:t>Despite street lighting being an essential component of urban infrastructure, it accounts for a significant portion of India's overall electricity consumption. Inefficient lighting technologies and poor maintenance practices contribute to unnecessary energy consumption and wastage, leading to higher electricity bills, increased greenhouse gas emissions, and strain on the country's energy resources. Therefore, there is a need to address the issue of energy wastage in street lighting systems and implement more efficient and sustainable solutions to reduce the environmental impact and improve the energy efficiency of urban infrastructure in India.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1519691" y="564810"/>
            <a:ext cx="8885317" cy="563918"/>
          </a:xfrm>
          <a:prstGeom prst="rect">
            <a:avLst/>
          </a:prstGeom>
          <a:noFill/>
        </p:spPr>
        <p:txBody>
          <a:bodyPr wrap="square" lIns="0" tIns="0" rIns="0" bIns="0" rtlCol="0" anchor="t"/>
          <a:lstStyle/>
          <a:p>
            <a:pPr algn="ctr">
              <a:lnSpc>
                <a:spcPts val="4442"/>
              </a:lnSpc>
              <a:buNone/>
            </a:pPr>
            <a:r>
              <a:rPr lang="en-US" sz="3525" dirty="0">
                <a:solidFill>
                  <a:srgbClr val="FFFFFF"/>
                </a:solidFill>
                <a:latin typeface="Montserrat" pitchFamily="34" charset="0"/>
                <a:ea typeface="Montserrat" pitchFamily="34" charset="-122"/>
                <a:cs typeface="Montserrat" pitchFamily="34" charset="-120"/>
              </a:rPr>
              <a:t>HOW CAN IoT BE INVOLVED IN IT?</a:t>
            </a:r>
            <a:endParaRPr lang="en-US" dirty="0"/>
          </a:p>
        </p:txBody>
      </p:sp>
      <p:sp>
        <p:nvSpPr>
          <p:cNvPr id="3" name="Object 2"/>
          <p:cNvSpPr/>
          <p:nvPr/>
        </p:nvSpPr>
        <p:spPr>
          <a:xfrm>
            <a:off x="257111" y="1661895"/>
            <a:ext cx="10911236" cy="575920"/>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Consider a situation when an emergency vehicle like Ambulance passes on a road where our smart street lights are installed. How will the lights act for it?</a:t>
            </a:r>
            <a:endParaRPr lang="en-US" dirty="0"/>
          </a:p>
        </p:txBody>
      </p:sp>
      <p:sp>
        <p:nvSpPr>
          <p:cNvPr id="4" name="Object 3"/>
          <p:cNvSpPr/>
          <p:nvPr/>
        </p:nvSpPr>
        <p:spPr>
          <a:xfrm>
            <a:off x="2504449" y="2909358"/>
            <a:ext cx="8722630" cy="2844486"/>
          </a:xfrm>
          <a:prstGeom prst="rect">
            <a:avLst/>
          </a:prstGeom>
          <a:noFill/>
        </p:spPr>
        <p:txBody>
          <a:bodyPr wrap="square" lIns="0" tIns="0" rIns="0" bIns="0" rtlCol="0" anchor="t"/>
          <a:lstStyle/>
          <a:p>
            <a:pPr marL="242900" indent="-242900" algn="l">
              <a:lnSpc>
                <a:spcPts val="2268"/>
              </a:lnSpc>
              <a:buSzPct val="100000"/>
              <a:buChar char="•"/>
            </a:pPr>
            <a:r>
              <a:rPr lang="en-US" sz="1800" dirty="0">
                <a:solidFill>
                  <a:srgbClr val="00A0B0"/>
                </a:solidFill>
                <a:latin typeface="Montserrat" pitchFamily="34" charset="0"/>
                <a:ea typeface="Montserrat" pitchFamily="34" charset="-122"/>
                <a:cs typeface="Montserrat" pitchFamily="34" charset="-120"/>
              </a:rPr>
              <a:t>The cameras installed on the poles, will constantly check for vehicles with hazard lights on, and if detects any, it will turn on all the leds for a certain distance intervals for a smooth flow of the vehicle.</a:t>
            </a:r>
          </a:p>
          <a:p>
            <a:pPr marL="242900" indent="-242900" algn="l">
              <a:lnSpc>
                <a:spcPts val="2268"/>
              </a:lnSpc>
              <a:spcBef>
                <a:spcPts val="1952"/>
              </a:spcBef>
              <a:buSzPct val="100000"/>
              <a:buChar char="•"/>
            </a:pPr>
            <a:r>
              <a:rPr lang="en-US" sz="1800" dirty="0">
                <a:solidFill>
                  <a:srgbClr val="00A0B0"/>
                </a:solidFill>
                <a:latin typeface="Montserrat" pitchFamily="34" charset="0"/>
                <a:ea typeface="Montserrat" pitchFamily="34" charset="-122"/>
                <a:cs typeface="Montserrat" pitchFamily="34" charset="-120"/>
              </a:rPr>
              <a:t>These cameras will also record the average number of accidents happening on these routes and will mark accordingly on maps based on the results. This will help the drivers know if a certain area is accident prone zone or not even before they arrive at the place to look for a NHAI warning boards.</a:t>
            </a:r>
            <a:endParaRPr lang="en-US" dirty="0"/>
          </a:p>
        </p:txBody>
      </p:sp>
      <p:sp>
        <p:nvSpPr>
          <p:cNvPr id="5" name="Object 4"/>
          <p:cNvSpPr/>
          <p:nvPr/>
        </p:nvSpPr>
        <p:spPr>
          <a:xfrm>
            <a:off x="2504449" y="5973161"/>
            <a:ext cx="7929665" cy="0"/>
          </a:xfrm>
          <a:prstGeom prst="line">
            <a:avLst/>
          </a:prstGeom>
          <a:noFill/>
          <a:ln w="12700">
            <a:solidFill>
              <a:srgbClr val="FFFFFF">
                <a:alpha val="20000"/>
              </a:srgbClr>
            </a:solidFill>
            <a:prstDash val="solid"/>
            <a:miter lim="800000"/>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333333"/>
                </a:solidFill>
                <a:latin typeface="Montserrat" pitchFamily="34" charset="0"/>
                <a:ea typeface="Montserrat" pitchFamily="34" charset="-122"/>
                <a:cs typeface="Montserrat" pitchFamily="34" charset="-120"/>
              </a:rPr>
              <a:t>ORIGINALITY OF THE IDEA</a:t>
            </a:r>
            <a:endParaRPr lang="en-US" dirty="0"/>
          </a:p>
        </p:txBody>
      </p:sp>
      <p:sp>
        <p:nvSpPr>
          <p:cNvPr id="3" name="Object 2"/>
          <p:cNvSpPr/>
          <p:nvPr/>
        </p:nvSpPr>
        <p:spPr>
          <a:xfrm>
            <a:off x="0" y="980334"/>
            <a:ext cx="12188952" cy="266633"/>
          </a:xfrm>
          <a:prstGeom prst="rect">
            <a:avLst/>
          </a:prstGeom>
          <a:noFill/>
        </p:spPr>
        <p:txBody>
          <a:bodyPr wrap="square" lIns="0" tIns="0" rIns="0" bIns="0" rtlCol="0" anchor="t"/>
          <a:lstStyle/>
          <a:p>
            <a:pPr algn="ctr">
              <a:lnSpc>
                <a:spcPts val="2100"/>
              </a:lnSpc>
              <a:spcBef>
                <a:spcPts val="799"/>
              </a:spcBef>
              <a:buNone/>
            </a:pPr>
            <a:r>
              <a:rPr lang="en-US" sz="1500" dirty="0">
                <a:solidFill>
                  <a:srgbClr val="333333"/>
                </a:solidFill>
                <a:latin typeface="Montserrat" pitchFamily="34" charset="0"/>
                <a:ea typeface="Montserrat" pitchFamily="34" charset="-122"/>
                <a:cs typeface="Montserrat" pitchFamily="34" charset="-120"/>
              </a:rPr>
              <a:t>Originality in Adaptation: Innovative Solutions to Address Energy Wastage in Street Lighting Systems in India</a:t>
            </a:r>
            <a:endParaRPr lang="en-US" dirty="0"/>
          </a:p>
        </p:txBody>
      </p:sp>
      <p:sp>
        <p:nvSpPr>
          <p:cNvPr id="4" name="Object 3"/>
          <p:cNvSpPr/>
          <p:nvPr/>
        </p:nvSpPr>
        <p:spPr>
          <a:xfrm>
            <a:off x="952262" y="2830400"/>
            <a:ext cx="5446938" cy="235853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333333"/>
                </a:solidFill>
                <a:latin typeface="Montserrat" pitchFamily="34" charset="0"/>
                <a:ea typeface="Montserrat" pitchFamily="34" charset="-122"/>
                <a:cs typeface="Montserrat" pitchFamily="34" charset="-120"/>
              </a:rPr>
              <a:t>Detects Objects</a:t>
            </a:r>
          </a:p>
          <a:p>
            <a:pPr lvl="1" algn="l">
              <a:lnSpc>
                <a:spcPts val="1932"/>
              </a:lnSpc>
              <a:spcBef>
                <a:spcPts val="396"/>
              </a:spcBef>
              <a:buNone/>
            </a:pPr>
            <a:r>
              <a:rPr lang="en-US" sz="1380" dirty="0">
                <a:solidFill>
                  <a:srgbClr val="000000">
                    <a:alpha val="60000"/>
                  </a:srgbClr>
                </a:solidFill>
                <a:latin typeface="Montserrat" pitchFamily="34" charset="0"/>
                <a:ea typeface="Montserrat" pitchFamily="34" charset="-122"/>
                <a:cs typeface="Montserrat" pitchFamily="34" charset="-120"/>
              </a:rPr>
              <a:t>The Light triggers itself when an object reaches at a specified distance</a:t>
            </a:r>
          </a:p>
          <a:p>
            <a:pPr marL="242900" indent="-242900" algn="l">
              <a:lnSpc>
                <a:spcPts val="2722"/>
              </a:lnSpc>
              <a:spcBef>
                <a:spcPts val="2617"/>
              </a:spcBef>
              <a:buSzPct val="100000"/>
              <a:buChar char="•"/>
            </a:pPr>
            <a:r>
              <a:rPr lang="en-US" sz="2160" dirty="0">
                <a:solidFill>
                  <a:srgbClr val="333333"/>
                </a:solidFill>
                <a:latin typeface="Montserrat" pitchFamily="34" charset="0"/>
                <a:ea typeface="Montserrat" pitchFamily="34" charset="-122"/>
                <a:cs typeface="Montserrat" pitchFamily="34" charset="-120"/>
              </a:rPr>
              <a:t>Variable Intensity</a:t>
            </a:r>
          </a:p>
          <a:p>
            <a:pPr lvl="1" algn="l">
              <a:lnSpc>
                <a:spcPts val="1932"/>
              </a:lnSpc>
              <a:spcBef>
                <a:spcPts val="396"/>
              </a:spcBef>
              <a:buNone/>
            </a:pPr>
            <a:r>
              <a:rPr lang="en-US" sz="1380" dirty="0">
                <a:solidFill>
                  <a:srgbClr val="000000">
                    <a:alpha val="60000"/>
                  </a:srgbClr>
                </a:solidFill>
                <a:latin typeface="Montserrat" pitchFamily="34" charset="0"/>
                <a:ea typeface="Montserrat" pitchFamily="34" charset="-122"/>
                <a:cs typeface="Montserrat" pitchFamily="34" charset="-120"/>
              </a:rPr>
              <a:t>Analysing the availability of different light sources, the intensity of the street light changes to match with other sources</a:t>
            </a:r>
            <a:endParaRPr lang="en-US" dirty="0"/>
          </a:p>
        </p:txBody>
      </p:sp>
      <p:sp>
        <p:nvSpPr>
          <p:cNvPr id="5" name="Object 4"/>
          <p:cNvSpPr/>
          <p:nvPr/>
        </p:nvSpPr>
        <p:spPr>
          <a:xfrm>
            <a:off x="6284928" y="2830400"/>
            <a:ext cx="5446938" cy="2113327"/>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333333"/>
                </a:solidFill>
                <a:latin typeface="Montserrat" pitchFamily="34" charset="0"/>
                <a:ea typeface="Montserrat" pitchFamily="34" charset="-122"/>
                <a:cs typeface="Montserrat" pitchFamily="34" charset="-120"/>
              </a:rPr>
              <a:t>Very Much Cost Effective</a:t>
            </a:r>
          </a:p>
          <a:p>
            <a:pPr lvl="1" algn="l">
              <a:lnSpc>
                <a:spcPts val="1932"/>
              </a:lnSpc>
              <a:spcBef>
                <a:spcPts val="396"/>
              </a:spcBef>
              <a:buNone/>
            </a:pPr>
            <a:r>
              <a:rPr lang="en-US" sz="1380" dirty="0">
                <a:solidFill>
                  <a:srgbClr val="000000">
                    <a:alpha val="60000"/>
                  </a:srgbClr>
                </a:solidFill>
                <a:latin typeface="Montserrat" pitchFamily="34" charset="0"/>
                <a:ea typeface="Montserrat" pitchFamily="34" charset="-122"/>
                <a:cs typeface="Montserrat" pitchFamily="34" charset="-120"/>
              </a:rPr>
              <a:t>The Materials and cmponenets required for this can be made from cost effective materials with high durability.</a:t>
            </a:r>
          </a:p>
          <a:p>
            <a:pPr marL="242900" indent="-242900" algn="l">
              <a:lnSpc>
                <a:spcPts val="2722"/>
              </a:lnSpc>
              <a:spcBef>
                <a:spcPts val="2617"/>
              </a:spcBef>
              <a:buSzPct val="100000"/>
              <a:buChar char="•"/>
            </a:pPr>
            <a:r>
              <a:rPr lang="en-US" sz="2160" dirty="0">
                <a:solidFill>
                  <a:srgbClr val="333333"/>
                </a:solidFill>
                <a:latin typeface="Montserrat" pitchFamily="34" charset="0"/>
                <a:ea typeface="Montserrat" pitchFamily="34" charset="-122"/>
                <a:cs typeface="Montserrat" pitchFamily="34" charset="-120"/>
              </a:rPr>
              <a:t>Eco-Friendly</a:t>
            </a:r>
          </a:p>
          <a:p>
            <a:pPr lvl="1" algn="l">
              <a:lnSpc>
                <a:spcPts val="1932"/>
              </a:lnSpc>
              <a:spcBef>
                <a:spcPts val="396"/>
              </a:spcBef>
              <a:buNone/>
            </a:pPr>
            <a:r>
              <a:rPr lang="en-US" sz="1380" dirty="0">
                <a:solidFill>
                  <a:srgbClr val="000000">
                    <a:alpha val="60000"/>
                  </a:srgbClr>
                </a:solidFill>
                <a:latin typeface="Montserrat" pitchFamily="34" charset="0"/>
                <a:ea typeface="Montserrat" pitchFamily="34" charset="-122"/>
                <a:cs typeface="Montserrat" pitchFamily="34" charset="-120"/>
              </a:rPr>
              <a:t>The entire system follows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1943" y="2396276"/>
            <a:ext cx="2018795" cy="3256736"/>
          </a:xfrm>
          <a:prstGeom prst="rect">
            <a:avLst/>
          </a:prstGeom>
        </p:spPr>
      </p:pic>
      <p:sp>
        <p:nvSpPr>
          <p:cNvPr id="4" name="Object 3"/>
          <p:cNvSpPr/>
          <p:nvPr/>
        </p:nvSpPr>
        <p:spPr>
          <a:xfrm>
            <a:off x="5808797" y="3580505"/>
            <a:ext cx="6284928" cy="295201"/>
          </a:xfrm>
          <a:prstGeom prst="rect">
            <a:avLst/>
          </a:prstGeom>
          <a:noFill/>
        </p:spPr>
        <p:txBody>
          <a:bodyPr wrap="square" lIns="0" tIns="0" rIns="0" bIns="0" rtlCol="0" anchor="ctr"/>
          <a:lstStyle/>
          <a:p>
            <a:pPr algn="l">
              <a:spcAft>
                <a:spcPts val="600"/>
              </a:spcAft>
              <a:buNone/>
            </a:pPr>
            <a:r>
              <a:rPr lang="en-US" sz="3000" dirty="0">
                <a:solidFill>
                  <a:srgbClr val="FFFFFF"/>
                </a:solidFill>
                <a:latin typeface="Montserrat Medium" pitchFamily="34" charset="0"/>
                <a:ea typeface="Montserrat Medium" pitchFamily="34" charset="-122"/>
                <a:cs typeface="Montserrat Medium" pitchFamily="34" charset="-120"/>
              </a:rPr>
              <a:t>It's Energy Saving</a:t>
            </a:r>
            <a:endParaRPr lang="en-US" dirty="0"/>
          </a:p>
        </p:txBody>
      </p:sp>
      <p:sp>
        <p:nvSpPr>
          <p:cNvPr id="5" name="Object 4"/>
          <p:cNvSpPr/>
          <p:nvPr/>
        </p:nvSpPr>
        <p:spPr>
          <a:xfrm>
            <a:off x="5808797" y="4132817"/>
            <a:ext cx="6284928" cy="161885"/>
          </a:xfrm>
          <a:prstGeom prst="rect">
            <a:avLst/>
          </a:prstGeom>
          <a:noFill/>
        </p:spPr>
        <p:txBody>
          <a:bodyPr wrap="square" lIns="0" tIns="0" rIns="0" bIns="0" rtlCol="0" anchor="ctr"/>
          <a:lstStyle/>
          <a:p>
            <a:pPr algn="l">
              <a:spcAft>
                <a:spcPts val="600"/>
              </a:spcAft>
              <a:buNone/>
            </a:pPr>
            <a:r>
              <a:rPr lang="en-US" sz="1500" dirty="0">
                <a:solidFill>
                  <a:srgbClr val="FFFFFF">
                    <a:alpha val="50000"/>
                  </a:srgbClr>
                </a:solidFill>
                <a:latin typeface="Montserrat" pitchFamily="34" charset="0"/>
                <a:ea typeface="Montserrat" pitchFamily="34" charset="-122"/>
                <a:cs typeface="Montserrat" pitchFamily="34" charset="-120"/>
              </a:rPr>
              <a:t>These Smart Street Lights can save a lot of electricity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2327" y="2396282"/>
            <a:ext cx="2494926" cy="3104374"/>
          </a:xfrm>
          <a:prstGeom prst="rect">
            <a:avLst/>
          </a:prstGeom>
        </p:spPr>
      </p:pic>
      <p:sp>
        <p:nvSpPr>
          <p:cNvPr id="4" name="Object 3"/>
          <p:cNvSpPr/>
          <p:nvPr/>
        </p:nvSpPr>
        <p:spPr>
          <a:xfrm>
            <a:off x="5808797" y="3447188"/>
            <a:ext cx="6284928" cy="295201"/>
          </a:xfrm>
          <a:prstGeom prst="rect">
            <a:avLst/>
          </a:prstGeom>
          <a:noFill/>
        </p:spPr>
        <p:txBody>
          <a:bodyPr wrap="square" lIns="0" tIns="0" rIns="0" bIns="0" rtlCol="0" anchor="ctr"/>
          <a:lstStyle/>
          <a:p>
            <a:pPr algn="l">
              <a:spcAft>
                <a:spcPts val="600"/>
              </a:spcAft>
              <a:buNone/>
            </a:pPr>
            <a:r>
              <a:rPr lang="en-US" sz="3000" dirty="0">
                <a:solidFill>
                  <a:srgbClr val="FFFFFF"/>
                </a:solidFill>
                <a:latin typeface="Montserrat Medium" pitchFamily="34" charset="0"/>
                <a:ea typeface="Montserrat Medium" pitchFamily="34" charset="-122"/>
                <a:cs typeface="Montserrat Medium" pitchFamily="34" charset="-120"/>
              </a:rPr>
              <a:t>It's Smarter</a:t>
            </a:r>
            <a:endParaRPr lang="en-US" dirty="0"/>
          </a:p>
        </p:txBody>
      </p:sp>
      <p:sp>
        <p:nvSpPr>
          <p:cNvPr id="5" name="Object 4"/>
          <p:cNvSpPr/>
          <p:nvPr/>
        </p:nvSpPr>
        <p:spPr>
          <a:xfrm>
            <a:off x="5808797" y="3999500"/>
            <a:ext cx="6284928" cy="428518"/>
          </a:xfrm>
          <a:prstGeom prst="rect">
            <a:avLst/>
          </a:prstGeom>
          <a:noFill/>
        </p:spPr>
        <p:txBody>
          <a:bodyPr wrap="square" lIns="0" tIns="0" rIns="0" bIns="0" rtlCol="0" anchor="ctr"/>
          <a:lstStyle/>
          <a:p>
            <a:pPr algn="l">
              <a:spcAft>
                <a:spcPts val="600"/>
              </a:spcAft>
              <a:buNone/>
            </a:pPr>
            <a:r>
              <a:rPr lang="en-US" sz="1500" dirty="0">
                <a:solidFill>
                  <a:srgbClr val="FFFFFF">
                    <a:alpha val="50000"/>
                  </a:srgbClr>
                </a:solidFill>
                <a:latin typeface="Montserrat" pitchFamily="34" charset="0"/>
                <a:ea typeface="Montserrat" pitchFamily="34" charset="-122"/>
                <a:cs typeface="Montserrat" pitchFamily="34" charset="-120"/>
              </a:rPr>
              <a:t>These Smart Street Lights look way to smarter than those</a:t>
            </a:r>
            <a:br>
              <a:rPr lang="en-US" sz="1500" dirty="0">
                <a:solidFill>
                  <a:srgbClr val="FFFFFF">
                    <a:alpha val="50000"/>
                  </a:srgbClr>
                </a:solidFill>
                <a:latin typeface="Montserrat" pitchFamily="34" charset="0"/>
                <a:ea typeface="Montserrat" pitchFamily="34" charset="-122"/>
                <a:cs typeface="Montserrat" pitchFamily="34" charset="-120"/>
              </a:rPr>
            </a:br>
            <a:r>
              <a:rPr lang="en-US" sz="1500" dirty="0">
                <a:solidFill>
                  <a:srgbClr val="FFFFFF">
                    <a:alpha val="50000"/>
                  </a:srgbClr>
                </a:solidFill>
                <a:latin typeface="Montserrat" pitchFamily="34" charset="0"/>
                <a:ea typeface="Montserrat" pitchFamily="34" charset="-122"/>
                <a:cs typeface="Montserrat" pitchFamily="34" charset="-120"/>
              </a:rPr>
              <a:t>traditional street lights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4082" y="2775687"/>
            <a:ext cx="2209248" cy="2275906"/>
          </a:xfrm>
          <a:prstGeom prst="rect">
            <a:avLst/>
          </a:prstGeom>
        </p:spPr>
      </p:pic>
      <p:sp>
        <p:nvSpPr>
          <p:cNvPr id="4" name="Object 3"/>
          <p:cNvSpPr/>
          <p:nvPr/>
        </p:nvSpPr>
        <p:spPr>
          <a:xfrm>
            <a:off x="5808797" y="3580505"/>
            <a:ext cx="6284928" cy="295201"/>
          </a:xfrm>
          <a:prstGeom prst="rect">
            <a:avLst/>
          </a:prstGeom>
          <a:noFill/>
        </p:spPr>
        <p:txBody>
          <a:bodyPr wrap="square" lIns="0" tIns="0" rIns="0" bIns="0" rtlCol="0" anchor="ctr"/>
          <a:lstStyle/>
          <a:p>
            <a:pPr algn="l">
              <a:spcAft>
                <a:spcPts val="600"/>
              </a:spcAft>
              <a:buNone/>
            </a:pPr>
            <a:r>
              <a:rPr lang="en-US" sz="3000" dirty="0">
                <a:solidFill>
                  <a:srgbClr val="FFFFFF"/>
                </a:solidFill>
                <a:latin typeface="Montserrat Medium" pitchFamily="34" charset="0"/>
                <a:ea typeface="Montserrat Medium" pitchFamily="34" charset="-122"/>
                <a:cs typeface="Montserrat Medium" pitchFamily="34" charset="-120"/>
              </a:rPr>
              <a:t>It's Efficient</a:t>
            </a:r>
            <a:endParaRPr lang="en-US" dirty="0"/>
          </a:p>
        </p:txBody>
      </p:sp>
      <p:sp>
        <p:nvSpPr>
          <p:cNvPr id="5" name="Object 4"/>
          <p:cNvSpPr/>
          <p:nvPr/>
        </p:nvSpPr>
        <p:spPr>
          <a:xfrm>
            <a:off x="5808797" y="4132817"/>
            <a:ext cx="6284928" cy="161885"/>
          </a:xfrm>
          <a:prstGeom prst="rect">
            <a:avLst/>
          </a:prstGeom>
          <a:noFill/>
        </p:spPr>
        <p:txBody>
          <a:bodyPr wrap="square" lIns="0" tIns="0" rIns="0" bIns="0" rtlCol="0" anchor="ctr"/>
          <a:lstStyle/>
          <a:p>
            <a:pPr algn="l">
              <a:spcAft>
                <a:spcPts val="600"/>
              </a:spcAft>
              <a:buNone/>
            </a:pPr>
            <a:r>
              <a:rPr lang="en-US" sz="1500" dirty="0">
                <a:solidFill>
                  <a:srgbClr val="FFFFFF">
                    <a:alpha val="50000"/>
                  </a:srgbClr>
                </a:solidFill>
                <a:latin typeface="Montserrat" pitchFamily="34" charset="0"/>
                <a:ea typeface="Montserrat" pitchFamily="34" charset="-122"/>
                <a:cs typeface="Montserrat" pitchFamily="34" charset="-120"/>
              </a:rPr>
              <a:t>The Smart Street Light systems are so efficient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670" y="2358336"/>
            <a:ext cx="4237565" cy="3532892"/>
          </a:xfrm>
          <a:prstGeom prst="rect">
            <a:avLst/>
          </a:prstGeom>
        </p:spPr>
      </p:pic>
      <p:sp>
        <p:nvSpPr>
          <p:cNvPr id="4" name="Object 3"/>
          <p:cNvSpPr/>
          <p:nvPr/>
        </p:nvSpPr>
        <p:spPr>
          <a:xfrm>
            <a:off x="5808797" y="3447188"/>
            <a:ext cx="6284928" cy="295201"/>
          </a:xfrm>
          <a:prstGeom prst="rect">
            <a:avLst/>
          </a:prstGeom>
          <a:noFill/>
        </p:spPr>
        <p:txBody>
          <a:bodyPr wrap="square" lIns="0" tIns="0" rIns="0" bIns="0" rtlCol="0" anchor="ctr"/>
          <a:lstStyle/>
          <a:p>
            <a:pPr algn="l">
              <a:spcAft>
                <a:spcPts val="600"/>
              </a:spcAft>
              <a:buNone/>
            </a:pPr>
            <a:r>
              <a:rPr lang="en-US" sz="3000" dirty="0">
                <a:solidFill>
                  <a:srgbClr val="FFFFFF"/>
                </a:solidFill>
                <a:latin typeface="Montserrat Medium" pitchFamily="34" charset="0"/>
                <a:ea typeface="Montserrat Medium" pitchFamily="34" charset="-122"/>
                <a:cs typeface="Montserrat Medium" pitchFamily="34" charset="-120"/>
              </a:rPr>
              <a:t>It's Automated</a:t>
            </a:r>
            <a:endParaRPr lang="en-US" dirty="0"/>
          </a:p>
        </p:txBody>
      </p:sp>
      <p:sp>
        <p:nvSpPr>
          <p:cNvPr id="5" name="Object 4"/>
          <p:cNvSpPr/>
          <p:nvPr/>
        </p:nvSpPr>
        <p:spPr>
          <a:xfrm>
            <a:off x="5808797" y="3999500"/>
            <a:ext cx="6284928" cy="428518"/>
          </a:xfrm>
          <a:prstGeom prst="rect">
            <a:avLst/>
          </a:prstGeom>
          <a:noFill/>
        </p:spPr>
        <p:txBody>
          <a:bodyPr wrap="square" lIns="0" tIns="0" rIns="0" bIns="0" rtlCol="0" anchor="ctr"/>
          <a:lstStyle/>
          <a:p>
            <a:pPr algn="l">
              <a:spcAft>
                <a:spcPts val="600"/>
              </a:spcAft>
              <a:buNone/>
            </a:pPr>
            <a:r>
              <a:rPr lang="en-US" sz="1500" dirty="0">
                <a:solidFill>
                  <a:srgbClr val="FFFFFF">
                    <a:alpha val="50000"/>
                  </a:srgbClr>
                </a:solidFill>
                <a:latin typeface="Montserrat" pitchFamily="34" charset="0"/>
                <a:ea typeface="Montserrat" pitchFamily="34" charset="-122"/>
                <a:cs typeface="Montserrat" pitchFamily="34" charset="-120"/>
              </a:rPr>
              <a:t>The Smart Street Light will automate itself as when to turn it</a:t>
            </a:r>
            <a:br>
              <a:rPr lang="en-US" sz="1500" dirty="0">
                <a:solidFill>
                  <a:srgbClr val="FFFFFF">
                    <a:alpha val="50000"/>
                  </a:srgbClr>
                </a:solidFill>
                <a:latin typeface="Montserrat" pitchFamily="34" charset="0"/>
                <a:ea typeface="Montserrat" pitchFamily="34" charset="-122"/>
                <a:cs typeface="Montserrat" pitchFamily="34" charset="-120"/>
              </a:rPr>
            </a:br>
            <a:r>
              <a:rPr lang="en-US" sz="1500" dirty="0">
                <a:solidFill>
                  <a:srgbClr val="FFFFFF">
                    <a:alpha val="50000"/>
                  </a:srgbClr>
                </a:solidFill>
                <a:latin typeface="Montserrat" pitchFamily="34" charset="0"/>
                <a:ea typeface="Montserrat" pitchFamily="34" charset="-122"/>
                <a:cs typeface="Montserrat" pitchFamily="34" charset="-120"/>
              </a:rPr>
              <a:t>on/off</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FFFFFF"/>
                </a:solidFill>
                <a:latin typeface="Montserrat" pitchFamily="34" charset="0"/>
                <a:ea typeface="Montserrat" pitchFamily="34" charset="-122"/>
                <a:cs typeface="Montserrat" pitchFamily="34" charset="-120"/>
              </a:rPr>
              <a:t>Why Smart Street Lights?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8502" y="2206569"/>
            <a:ext cx="2742514" cy="3390052"/>
          </a:xfrm>
          <a:prstGeom prst="rect">
            <a:avLst/>
          </a:prstGeom>
        </p:spPr>
      </p:pic>
      <p:sp>
        <p:nvSpPr>
          <p:cNvPr id="4" name="Object 3"/>
          <p:cNvSpPr/>
          <p:nvPr/>
        </p:nvSpPr>
        <p:spPr>
          <a:xfrm>
            <a:off x="5808797" y="3447188"/>
            <a:ext cx="6284928" cy="295201"/>
          </a:xfrm>
          <a:prstGeom prst="rect">
            <a:avLst/>
          </a:prstGeom>
          <a:noFill/>
        </p:spPr>
        <p:txBody>
          <a:bodyPr wrap="square" lIns="0" tIns="0" rIns="0" bIns="0" rtlCol="0" anchor="ctr"/>
          <a:lstStyle/>
          <a:p>
            <a:pPr algn="l">
              <a:spcAft>
                <a:spcPts val="600"/>
              </a:spcAft>
              <a:buNone/>
            </a:pPr>
            <a:r>
              <a:rPr lang="en-US" sz="3000" dirty="0">
                <a:solidFill>
                  <a:srgbClr val="FFFFFF"/>
                </a:solidFill>
                <a:latin typeface="Montserrat Medium" pitchFamily="34" charset="0"/>
                <a:ea typeface="Montserrat Medium" pitchFamily="34" charset="-122"/>
                <a:cs typeface="Montserrat Medium" pitchFamily="34" charset="-120"/>
              </a:rPr>
              <a:t>Low Maintenance</a:t>
            </a:r>
            <a:endParaRPr lang="en-US" dirty="0"/>
          </a:p>
        </p:txBody>
      </p:sp>
      <p:sp>
        <p:nvSpPr>
          <p:cNvPr id="5" name="Object 4"/>
          <p:cNvSpPr/>
          <p:nvPr/>
        </p:nvSpPr>
        <p:spPr>
          <a:xfrm>
            <a:off x="5808797" y="3999500"/>
            <a:ext cx="6284928" cy="428518"/>
          </a:xfrm>
          <a:prstGeom prst="rect">
            <a:avLst/>
          </a:prstGeom>
          <a:noFill/>
        </p:spPr>
        <p:txBody>
          <a:bodyPr wrap="square" lIns="0" tIns="0" rIns="0" bIns="0" rtlCol="0" anchor="ctr"/>
          <a:lstStyle/>
          <a:p>
            <a:pPr algn="l">
              <a:spcAft>
                <a:spcPts val="600"/>
              </a:spcAft>
              <a:buNone/>
            </a:pPr>
            <a:r>
              <a:rPr lang="en-US" sz="1500" dirty="0">
                <a:solidFill>
                  <a:srgbClr val="FFFFFF">
                    <a:alpha val="50000"/>
                  </a:srgbClr>
                </a:solidFill>
                <a:latin typeface="Montserrat" pitchFamily="34" charset="0"/>
                <a:ea typeface="Montserrat" pitchFamily="34" charset="-122"/>
                <a:cs typeface="Montserrat" pitchFamily="34" charset="-120"/>
              </a:rPr>
              <a:t>It requires very low maintenance thus cuts down cost and</a:t>
            </a:r>
            <a:br>
              <a:rPr lang="en-US" sz="1500" dirty="0">
                <a:solidFill>
                  <a:srgbClr val="FFFFFF">
                    <a:alpha val="50000"/>
                  </a:srgbClr>
                </a:solidFill>
                <a:latin typeface="Montserrat" pitchFamily="34" charset="0"/>
                <a:ea typeface="Montserrat" pitchFamily="34" charset="-122"/>
                <a:cs typeface="Montserrat" pitchFamily="34" charset="-120"/>
              </a:rPr>
            </a:br>
            <a:r>
              <a:rPr lang="en-US" sz="1500" dirty="0">
                <a:solidFill>
                  <a:srgbClr val="FFFFFF">
                    <a:alpha val="50000"/>
                  </a:srgbClr>
                </a:solidFill>
                <a:latin typeface="Montserrat" pitchFamily="34" charset="0"/>
                <a:ea typeface="Montserrat" pitchFamily="34" charset="-122"/>
                <a:cs typeface="Montserrat" pitchFamily="34" charset="-120"/>
              </a:rPr>
              <a:t>gives more output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Words>
  <Application>Microsoft Office PowerPoint</Application>
  <PresentationFormat>Widescreen</PresentationFormat>
  <Paragraphs>102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Montserrat</vt:lpstr>
      <vt:lpstr>Montserrat Medium</vt:lpstr>
      <vt:lpstr>Montserrat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Praise Paul</cp:lastModifiedBy>
  <cp:revision>1</cp:revision>
  <dcterms:created xsi:type="dcterms:W3CDTF">2023-04-16T04:49:56Z</dcterms:created>
  <dcterms:modified xsi:type="dcterms:W3CDTF">2023-04-16T04:52:29Z</dcterms:modified>
</cp:coreProperties>
</file>